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6" r:id="rId3"/>
    <p:sldId id="287" r:id="rId4"/>
    <p:sldId id="288" r:id="rId5"/>
    <p:sldId id="289" r:id="rId6"/>
    <p:sldId id="290" r:id="rId7"/>
    <p:sldId id="291"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92" r:id="rId29"/>
    <p:sldId id="277" r:id="rId30"/>
    <p:sldId id="278" r:id="rId31"/>
    <p:sldId id="279" r:id="rId32"/>
    <p:sldId id="280" r:id="rId33"/>
    <p:sldId id="281" r:id="rId34"/>
    <p:sldId id="282" r:id="rId35"/>
    <p:sldId id="283" r:id="rId36"/>
    <p:sldId id="284" r:id="rId37"/>
    <p:sldId id="28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4" d="100"/>
          <a:sy n="94" d="100"/>
        </p:scale>
        <p:origin x="19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Design of light weight assistive exoskeleton for individuals with mobility disorder</a:t>
            </a:r>
            <a:endParaRPr lang="en-IN" dirty="0"/>
          </a:p>
        </p:txBody>
      </p:sp>
      <p:sp>
        <p:nvSpPr>
          <p:cNvPr id="3" name="Subtitle 2"/>
          <p:cNvSpPr>
            <a:spLocks noGrp="1"/>
          </p:cNvSpPr>
          <p:nvPr>
            <p:ph type="subTitle" idx="1"/>
          </p:nvPr>
        </p:nvSpPr>
        <p:spPr/>
        <p:txBody>
          <a:bodyPr/>
          <a:lstStyle/>
          <a:p>
            <a:endParaRPr lang="en-US" dirty="0" smtClean="0"/>
          </a:p>
        </p:txBody>
      </p:sp>
    </p:spTree>
    <p:extLst>
      <p:ext uri="{BB962C8B-B14F-4D97-AF65-F5344CB8AC3E}">
        <p14:creationId xmlns:p14="http://schemas.microsoft.com/office/powerpoint/2010/main" val="4659961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3333" t="36871" r="53688" b="17459"/>
          <a:stretch/>
        </p:blipFill>
        <p:spPr>
          <a:xfrm>
            <a:off x="6314485" y="136469"/>
            <a:ext cx="6012382" cy="6721531"/>
          </a:xfrm>
        </p:spPr>
      </p:pic>
      <p:sp>
        <p:nvSpPr>
          <p:cNvPr id="5" name="TextBox 4"/>
          <p:cNvSpPr txBox="1"/>
          <p:nvPr/>
        </p:nvSpPr>
        <p:spPr>
          <a:xfrm>
            <a:off x="669327" y="442016"/>
            <a:ext cx="5645157" cy="5170646"/>
          </a:xfrm>
          <a:prstGeom prst="rect">
            <a:avLst/>
          </a:prstGeom>
          <a:noFill/>
        </p:spPr>
        <p:txBody>
          <a:bodyPr wrap="square" rtlCol="0">
            <a:spAutoFit/>
          </a:bodyPr>
          <a:lstStyle/>
          <a:p>
            <a:pPr marL="285750" indent="-285750">
              <a:buFont typeface="Arial" panose="020B0604020202020204" pitchFamily="34" charset="0"/>
              <a:buChar char="•"/>
            </a:pPr>
            <a:r>
              <a:rPr lang="en-US" sz="2400" dirty="0"/>
              <a:t> </a:t>
            </a:r>
            <a:r>
              <a:rPr lang="en-US" sz="2400" dirty="0" smtClean="0"/>
              <a:t>It </a:t>
            </a:r>
            <a:r>
              <a:rPr lang="en-US" sz="2400" dirty="0"/>
              <a:t>can be seen that the left and right legs follow similar trajectories, but with a 180 degree phase shift as heel-strike of the opposing leg occurs at approximately 50% of the gait cycle. </a:t>
            </a:r>
            <a:endParaRPr lang="en-US" sz="2400" dirty="0" smtClean="0"/>
          </a:p>
          <a:p>
            <a:pPr marL="285750" indent="-285750">
              <a:buFont typeface="Arial" panose="020B0604020202020204" pitchFamily="34" charset="0"/>
              <a:buChar char="•"/>
            </a:pPr>
            <a:r>
              <a:rPr lang="en-US" sz="2400" dirty="0"/>
              <a:t> </a:t>
            </a:r>
            <a:r>
              <a:rPr lang="en-US" sz="2400" dirty="0" smtClean="0"/>
              <a:t>The </a:t>
            </a:r>
            <a:r>
              <a:rPr lang="en-US" sz="2400" dirty="0"/>
              <a:t>gait cycle can be approximated as two sinusoids of similar amplitude but of differing periods </a:t>
            </a:r>
            <a:endParaRPr lang="en-US" sz="2400" dirty="0" smtClean="0"/>
          </a:p>
          <a:p>
            <a:pPr marL="285750" indent="-285750">
              <a:buFont typeface="Arial" panose="020B0604020202020204" pitchFamily="34" charset="0"/>
              <a:buChar char="•"/>
            </a:pPr>
            <a:r>
              <a:rPr lang="en-US" sz="2400" dirty="0"/>
              <a:t> </a:t>
            </a:r>
            <a:r>
              <a:rPr lang="en-US" sz="2400" dirty="0" smtClean="0"/>
              <a:t>‘</a:t>
            </a:r>
            <a:r>
              <a:rPr lang="en-US" sz="2400" dirty="0" err="1" smtClean="0"/>
              <a:t>tstance</a:t>
            </a:r>
            <a:r>
              <a:rPr lang="en-US" sz="2400" dirty="0" smtClean="0"/>
              <a:t>’ </a:t>
            </a:r>
            <a:r>
              <a:rPr lang="en-US" sz="2400" dirty="0"/>
              <a:t>equal to the duration of stance phase, the angular frequency of the sinusoid associated with stance phase can be written as:  </a:t>
            </a:r>
            <a:endParaRPr lang="en-US" sz="2400" dirty="0" smtClean="0"/>
          </a:p>
          <a:p>
            <a:r>
              <a:rPr lang="en-US" sz="2400" dirty="0" smtClean="0"/>
              <a:t>      𝜔𝑠𝑡𝑎𝑛𝑐𝑒</a:t>
            </a:r>
            <a:r>
              <a:rPr lang="en-US" sz="2400" dirty="0"/>
              <a:t>=2𝜋 </a:t>
            </a:r>
            <a:r>
              <a:rPr lang="en-US" sz="2400" dirty="0" smtClean="0"/>
              <a:t>/𝑡𝑠𝑡𝑎𝑛𝑐𝑒 </a:t>
            </a:r>
          </a:p>
          <a:p>
            <a:endParaRPr lang="en-IN" dirty="0"/>
          </a:p>
        </p:txBody>
      </p:sp>
    </p:spTree>
    <p:extLst>
      <p:ext uri="{BB962C8B-B14F-4D97-AF65-F5344CB8AC3E}">
        <p14:creationId xmlns:p14="http://schemas.microsoft.com/office/powerpoint/2010/main" val="2687319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7344" t="14708" r="27696" b="1610"/>
          <a:stretch/>
        </p:blipFill>
        <p:spPr>
          <a:xfrm>
            <a:off x="629686" y="81904"/>
            <a:ext cx="8522406" cy="6482443"/>
          </a:xfrm>
        </p:spPr>
      </p:pic>
    </p:spTree>
    <p:extLst>
      <p:ext uri="{BB962C8B-B14F-4D97-AF65-F5344CB8AC3E}">
        <p14:creationId xmlns:p14="http://schemas.microsoft.com/office/powerpoint/2010/main" val="770199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CONTINUES WALKING </a:t>
            </a:r>
            <a:r>
              <a:rPr lang="en-US" smtClean="0"/>
              <a:t>THROUGH GAIT </a:t>
            </a:r>
            <a:r>
              <a:rPr lang="en-US" dirty="0" smtClean="0"/>
              <a:t>DELAY MODULATION </a:t>
            </a:r>
            <a:endParaRPr lang="en-IN"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6320" t="36998" r="54672" b="19472"/>
          <a:stretch/>
        </p:blipFill>
        <p:spPr>
          <a:xfrm>
            <a:off x="4794007" y="1920240"/>
            <a:ext cx="7210757" cy="4526234"/>
          </a:xfrm>
        </p:spPr>
      </p:pic>
      <p:sp>
        <p:nvSpPr>
          <p:cNvPr id="6" name="TextBox 5"/>
          <p:cNvSpPr txBox="1"/>
          <p:nvPr/>
        </p:nvSpPr>
        <p:spPr>
          <a:xfrm>
            <a:off x="457199" y="2207623"/>
            <a:ext cx="4794069" cy="369332"/>
          </a:xfrm>
          <a:prstGeom prst="rect">
            <a:avLst/>
          </a:prstGeom>
          <a:noFill/>
        </p:spPr>
        <p:txBody>
          <a:bodyPr wrap="square" rtlCol="0">
            <a:spAutoFit/>
          </a:bodyPr>
          <a:lstStyle/>
          <a:p>
            <a:r>
              <a:rPr lang="en-IN" dirty="0" smtClean="0"/>
              <a:t>𝑡𝑠𝑡𝑟𝑖𝑑𝑒=2∗𝑡𝑠𝑡𝑒𝑝+𝑡𝑑𝑒𝑙𝑎𝑦</a:t>
            </a:r>
            <a:endParaRPr lang="en-IN" dirty="0"/>
          </a:p>
        </p:txBody>
      </p:sp>
      <p:sp>
        <p:nvSpPr>
          <p:cNvPr id="7" name="TextBox 6"/>
          <p:cNvSpPr txBox="1"/>
          <p:nvPr/>
        </p:nvSpPr>
        <p:spPr>
          <a:xfrm>
            <a:off x="457199" y="2901519"/>
            <a:ext cx="3775165" cy="369332"/>
          </a:xfrm>
          <a:prstGeom prst="rect">
            <a:avLst/>
          </a:prstGeom>
          <a:noFill/>
        </p:spPr>
        <p:txBody>
          <a:bodyPr wrap="square" rtlCol="0">
            <a:spAutoFit/>
          </a:bodyPr>
          <a:lstStyle/>
          <a:p>
            <a:r>
              <a:rPr lang="en-IN" dirty="0"/>
              <a:t>𝑉 𝑎𝑣𝑔= </a:t>
            </a:r>
            <a:r>
              <a:rPr lang="en-IN" dirty="0" smtClean="0"/>
              <a:t>𝑙𝑠𝑡𝑟𝑖𝑑𝑒/( </a:t>
            </a:r>
            <a:r>
              <a:rPr lang="en-IN" dirty="0"/>
              <a:t>𝑡𝑠𝑡𝑟𝑖𝑑𝑒+</a:t>
            </a:r>
            <a:r>
              <a:rPr lang="en-IN" dirty="0" smtClean="0"/>
              <a:t>𝑡𝑑𝑒𝑙𝑎𝑦)</a:t>
            </a:r>
            <a:endParaRPr lang="en-IN" dirty="0"/>
          </a:p>
        </p:txBody>
      </p:sp>
      <p:sp>
        <p:nvSpPr>
          <p:cNvPr id="8" name="TextBox 7"/>
          <p:cNvSpPr txBox="1"/>
          <p:nvPr/>
        </p:nvSpPr>
        <p:spPr>
          <a:xfrm>
            <a:off x="509421" y="3803618"/>
            <a:ext cx="4232365" cy="2554545"/>
          </a:xfrm>
          <a:prstGeom prst="rect">
            <a:avLst/>
          </a:prstGeom>
          <a:noFill/>
        </p:spPr>
        <p:txBody>
          <a:bodyPr wrap="square" rtlCol="0">
            <a:spAutoFit/>
          </a:bodyPr>
          <a:lstStyle/>
          <a:p>
            <a:r>
              <a:rPr lang="en-US" sz="2000" dirty="0"/>
              <a:t>Through this method average walking velocity can be adjusted by varying the delay between steps. This approach to controlling walking velocity will be referred to as Gait Delay Modulation (GDM), as it is analogous to controlling the velocity of a DC motor through pulse width modulation</a:t>
            </a:r>
            <a:endParaRPr lang="en-IN" sz="2000" dirty="0"/>
          </a:p>
        </p:txBody>
      </p:sp>
    </p:spTree>
    <p:extLst>
      <p:ext uri="{BB962C8B-B14F-4D97-AF65-F5344CB8AC3E}">
        <p14:creationId xmlns:p14="http://schemas.microsoft.com/office/powerpoint/2010/main" val="30576085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0"/>
            <a:ext cx="10515600" cy="5687106"/>
          </a:xfrm>
        </p:spPr>
        <p:txBody>
          <a:bodyPr>
            <a:normAutofit/>
          </a:bodyPr>
          <a:lstStyle/>
          <a:p>
            <a:r>
              <a:rPr lang="en-US" dirty="0"/>
              <a:t>The objective (and primary advantage) of the GDM approach is to provide the exoskeleton pilot with a predictable hip trajectory that remains constant for all steps taken</a:t>
            </a:r>
            <a:r>
              <a:rPr lang="en-US" dirty="0" smtClean="0"/>
              <a:t>.</a:t>
            </a:r>
          </a:p>
          <a:p>
            <a:r>
              <a:rPr lang="en-US" dirty="0" smtClean="0"/>
              <a:t> </a:t>
            </a:r>
            <a:r>
              <a:rPr lang="en-US" dirty="0"/>
              <a:t>System predictability is important to patient safety as it reduces the possibility of falls due to unplanned motions. GDM also avoids the complexity of trying to accurately determine self-selected walking </a:t>
            </a:r>
            <a:r>
              <a:rPr lang="en-US" dirty="0" smtClean="0"/>
              <a:t>characteristics</a:t>
            </a:r>
          </a:p>
          <a:p>
            <a:r>
              <a:rPr lang="en-US" dirty="0" smtClean="0"/>
              <a:t>Jerky movement is its disadvantage.</a:t>
            </a: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7987" t="23090" r="36364" b="30446"/>
          <a:stretch/>
        </p:blipFill>
        <p:spPr>
          <a:xfrm>
            <a:off x="7287985" y="3282042"/>
            <a:ext cx="4239985" cy="3298372"/>
          </a:xfrm>
          <a:prstGeom prst="rect">
            <a:avLst/>
          </a:prstGeom>
        </p:spPr>
      </p:pic>
    </p:spTree>
    <p:extLst>
      <p:ext uri="{BB962C8B-B14F-4D97-AF65-F5344CB8AC3E}">
        <p14:creationId xmlns:p14="http://schemas.microsoft.com/office/powerpoint/2010/main" val="3450752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a:t>
            </a:r>
            <a:r>
              <a:rPr lang="en-US" dirty="0"/>
              <a:t>an Exoskeleton Gait Based on Healthy Walking </a:t>
            </a:r>
            <a:r>
              <a:rPr lang="en-US" dirty="0" err="1"/>
              <a:t>Biomechanic</a:t>
            </a:r>
            <a:endParaRPr lang="en-IN" dirty="0"/>
          </a:p>
        </p:txBody>
      </p:sp>
      <p:sp>
        <p:nvSpPr>
          <p:cNvPr id="3" name="Content Placeholder 2"/>
          <p:cNvSpPr>
            <a:spLocks noGrp="1"/>
          </p:cNvSpPr>
          <p:nvPr>
            <p:ph idx="1"/>
          </p:nvPr>
        </p:nvSpPr>
        <p:spPr/>
        <p:txBody>
          <a:bodyPr/>
          <a:lstStyle/>
          <a:p>
            <a:r>
              <a:rPr lang="en-IN" dirty="0"/>
              <a:t>𝑉 𝑎𝑣𝑔=</a:t>
            </a:r>
            <a:r>
              <a:rPr lang="en-IN" dirty="0" smtClean="0"/>
              <a:t>𝑙𝑠𝑡𝑟𝑖𝑑𝑒/ 𝑡𝑠𝑡𝑟𝑖𝑑𝑒</a:t>
            </a:r>
          </a:p>
          <a:p>
            <a:r>
              <a:rPr lang="en-US" dirty="0"/>
              <a:t>Theoretically, a healthy individual could achieve any desired walking velocity 𝑉𝑎𝑣𝑔 by selecting any combination of stride length 𝑙𝑠𝑡𝑟𝑖𝑑𝑒 and stride time 𝑡𝑠𝑡𝑟𝑖𝑑𝑒 that satisfies the </a:t>
            </a:r>
            <a:r>
              <a:rPr lang="en-US" dirty="0" smtClean="0"/>
              <a:t>condition above condition</a:t>
            </a:r>
          </a:p>
          <a:p>
            <a:r>
              <a:rPr lang="en-US" dirty="0"/>
              <a:t> The relationship between stride length and cadence for GDM is a horizontal line as plotted in </a:t>
            </a:r>
            <a:r>
              <a:rPr lang="en-US" dirty="0" smtClean="0"/>
              <a:t>Figure</a:t>
            </a:r>
          </a:p>
          <a:p>
            <a:r>
              <a:rPr lang="en-US" dirty="0"/>
              <a:t> It is evident that when commanding a constant trajectory for all cadences, natural walking and GDM walking become increasingly different with increasing speed. </a:t>
            </a:r>
            <a:endParaRPr lang="en-IN" dirty="0"/>
          </a:p>
        </p:txBody>
      </p:sp>
    </p:spTree>
    <p:extLst>
      <p:ext uri="{BB962C8B-B14F-4D97-AF65-F5344CB8AC3E}">
        <p14:creationId xmlns:p14="http://schemas.microsoft.com/office/powerpoint/2010/main" val="11067456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5111" t="25364" r="30787" b="9175"/>
          <a:stretch/>
        </p:blipFill>
        <p:spPr>
          <a:xfrm>
            <a:off x="1464657" y="365125"/>
            <a:ext cx="5785805" cy="6247250"/>
          </a:xfrm>
        </p:spPr>
      </p:pic>
    </p:spTree>
    <p:extLst>
      <p:ext uri="{BB962C8B-B14F-4D97-AF65-F5344CB8AC3E}">
        <p14:creationId xmlns:p14="http://schemas.microsoft.com/office/powerpoint/2010/main" val="33394829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Determining a Starting Point for a New Exoskeleton Pilot </a:t>
            </a:r>
            <a:endParaRPr lang="en-IN" dirty="0"/>
          </a:p>
        </p:txBody>
      </p:sp>
      <p:sp>
        <p:nvSpPr>
          <p:cNvPr id="3" name="Content Placeholder 2"/>
          <p:cNvSpPr>
            <a:spLocks noGrp="1"/>
          </p:cNvSpPr>
          <p:nvPr>
            <p:ph idx="1"/>
          </p:nvPr>
        </p:nvSpPr>
        <p:spPr/>
        <p:txBody>
          <a:bodyPr>
            <a:normAutofit/>
          </a:bodyPr>
          <a:lstStyle/>
          <a:p>
            <a:r>
              <a:rPr lang="en-US" dirty="0"/>
              <a:t>Small people tend to walk with smaller steps at a higher step rate than larger </a:t>
            </a:r>
            <a:r>
              <a:rPr lang="en-US" dirty="0" smtClean="0"/>
              <a:t>people</a:t>
            </a:r>
          </a:p>
          <a:p>
            <a:r>
              <a:rPr lang="en-US" dirty="0"/>
              <a:t>This observation can be expressed as variation in the relationship between stride length and cadence as a function of </a:t>
            </a:r>
            <a:r>
              <a:rPr lang="en-US" dirty="0" smtClean="0"/>
              <a:t>height</a:t>
            </a:r>
          </a:p>
          <a:p>
            <a:r>
              <a:rPr lang="en-US" dirty="0"/>
              <a:t> When tailoring a gait to a new exoskeleton user it would be useful to be able to scale gait as a function of pilot dimensions. This would expedite the tuning process for a given user</a:t>
            </a:r>
            <a:r>
              <a:rPr lang="en-US" dirty="0" smtClean="0"/>
              <a:t>.</a:t>
            </a:r>
          </a:p>
          <a:p>
            <a:r>
              <a:rPr lang="en-US" dirty="0"/>
              <a:t> A method of gait scaling by dimensionless </a:t>
            </a:r>
            <a:r>
              <a:rPr lang="en-US" dirty="0" smtClean="0"/>
              <a:t>numbers </a:t>
            </a:r>
            <a:r>
              <a:rPr lang="en-US" dirty="0"/>
              <a:t>is discussed in detail </a:t>
            </a:r>
            <a:r>
              <a:rPr lang="en-US" dirty="0" smtClean="0"/>
              <a:t>and </a:t>
            </a:r>
            <a:r>
              <a:rPr lang="en-US" dirty="0"/>
              <a:t>the relevant equations for this approach are listed in Table 5. </a:t>
            </a:r>
            <a:endParaRPr lang="en-IN" dirty="0"/>
          </a:p>
        </p:txBody>
      </p:sp>
    </p:spTree>
    <p:extLst>
      <p:ext uri="{BB962C8B-B14F-4D97-AF65-F5344CB8AC3E}">
        <p14:creationId xmlns:p14="http://schemas.microsoft.com/office/powerpoint/2010/main" val="7409936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9316" t="45635" r="17607" b="6386"/>
          <a:stretch/>
        </p:blipFill>
        <p:spPr>
          <a:xfrm>
            <a:off x="1294724" y="365125"/>
            <a:ext cx="8382748" cy="2828222"/>
          </a:xfrm>
        </p:spPr>
      </p:pic>
      <p:sp>
        <p:nvSpPr>
          <p:cNvPr id="5" name="TextBox 4"/>
          <p:cNvSpPr txBox="1"/>
          <p:nvPr/>
        </p:nvSpPr>
        <p:spPr>
          <a:xfrm>
            <a:off x="1359462" y="3042605"/>
            <a:ext cx="878795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We can use the dimensionless analysis approach to scale target cadence, stride length, and velocity as a function of leg length 𝑙0 (where leg length is measured from hip joint to the </a:t>
            </a:r>
            <a:r>
              <a:rPr lang="en-US" dirty="0" smtClean="0"/>
              <a:t>floor</a:t>
            </a:r>
          </a:p>
          <a:p>
            <a:pPr marL="285750" indent="-285750">
              <a:buFont typeface="Arial" panose="020B0604020202020204" pitchFamily="34" charset="0"/>
              <a:buChar char="•"/>
            </a:pPr>
            <a:r>
              <a:rPr lang="en-US" dirty="0" smtClean="0"/>
              <a:t>Normalized velocity=velocity/</a:t>
            </a:r>
            <a:r>
              <a:rPr lang="en-US" dirty="0" err="1" smtClean="0"/>
              <a:t>sqrt</a:t>
            </a:r>
            <a:r>
              <a:rPr lang="en-US" dirty="0" smtClean="0"/>
              <a:t>(g*lo)</a:t>
            </a:r>
          </a:p>
          <a:p>
            <a:pPr marL="285750" indent="-285750">
              <a:buFont typeface="Arial" panose="020B0604020202020204" pitchFamily="34" charset="0"/>
              <a:buChar char="•"/>
            </a:pPr>
            <a:r>
              <a:rPr lang="en-US" dirty="0" smtClean="0"/>
              <a:t>Normalized stride length=stride length/lo</a:t>
            </a:r>
          </a:p>
          <a:p>
            <a:pPr marL="285750" indent="-285750">
              <a:buFont typeface="Arial" panose="020B0604020202020204" pitchFamily="34" charset="0"/>
              <a:buChar char="•"/>
            </a:pPr>
            <a:r>
              <a:rPr lang="en-US" dirty="0" smtClean="0"/>
              <a:t>Normalized cadence=cadence*t/(</a:t>
            </a:r>
            <a:r>
              <a:rPr lang="en-US" dirty="0" err="1" smtClean="0"/>
              <a:t>sqrt</a:t>
            </a:r>
            <a:r>
              <a:rPr lang="en-US" dirty="0" smtClean="0"/>
              <a:t>(lo/g))</a:t>
            </a:r>
          </a:p>
          <a:p>
            <a:endParaRPr lang="en-IN" dirty="0"/>
          </a:p>
        </p:txBody>
      </p:sp>
    </p:spTree>
    <p:extLst>
      <p:ext uri="{BB962C8B-B14F-4D97-AF65-F5344CB8AC3E}">
        <p14:creationId xmlns:p14="http://schemas.microsoft.com/office/powerpoint/2010/main" val="7759926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Approach to Determining Gait as a Function of Speed </a:t>
            </a:r>
            <a:endParaRPr lang="en-IN" dirty="0"/>
          </a:p>
        </p:txBody>
      </p:sp>
      <p:sp>
        <p:nvSpPr>
          <p:cNvPr id="3" name="Content Placeholder 2"/>
          <p:cNvSpPr>
            <a:spLocks noGrp="1"/>
          </p:cNvSpPr>
          <p:nvPr>
            <p:ph idx="1"/>
          </p:nvPr>
        </p:nvSpPr>
        <p:spPr/>
        <p:txBody>
          <a:bodyPr/>
          <a:lstStyle/>
          <a:p>
            <a:r>
              <a:rPr lang="en-US" dirty="0" smtClean="0"/>
              <a:t>The pilot is allowed to walk freely with given amplitude and period for selecting the optimal speed.</a:t>
            </a:r>
          </a:p>
          <a:p>
            <a:endParaRPr lang="en-US" dirty="0" smtClean="0"/>
          </a:p>
          <a:p>
            <a:r>
              <a:rPr lang="en-US" dirty="0" smtClean="0"/>
              <a:t>It’s a kind of utilizing adapting walking style of humans for selecting the optimal speed</a:t>
            </a:r>
            <a:endParaRPr lang="en-IN" dirty="0"/>
          </a:p>
        </p:txBody>
      </p:sp>
    </p:spTree>
    <p:extLst>
      <p:ext uri="{BB962C8B-B14F-4D97-AF65-F5344CB8AC3E}">
        <p14:creationId xmlns:p14="http://schemas.microsoft.com/office/powerpoint/2010/main" val="32524152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Practical Approach to </a:t>
            </a:r>
            <a:r>
              <a:rPr lang="en-IN" dirty="0" smtClean="0"/>
              <a:t>Accelerating</a:t>
            </a:r>
            <a:endParaRPr lang="en-IN" dirty="0"/>
          </a:p>
        </p:txBody>
      </p:sp>
      <p:sp>
        <p:nvSpPr>
          <p:cNvPr id="3" name="Content Placeholder 2"/>
          <p:cNvSpPr>
            <a:spLocks noGrp="1"/>
          </p:cNvSpPr>
          <p:nvPr>
            <p:ph idx="1"/>
          </p:nvPr>
        </p:nvSpPr>
        <p:spPr>
          <a:xfrm>
            <a:off x="838200" y="1534886"/>
            <a:ext cx="10515600" cy="5323114"/>
          </a:xfrm>
        </p:spPr>
        <p:txBody>
          <a:bodyPr/>
          <a:lstStyle/>
          <a:p>
            <a:r>
              <a:rPr lang="en-US" dirty="0"/>
              <a:t> I</a:t>
            </a:r>
            <a:r>
              <a:rPr lang="en-US" dirty="0" smtClean="0"/>
              <a:t>t </a:t>
            </a:r>
            <a:r>
              <a:rPr lang="en-US" dirty="0"/>
              <a:t>was observed that most walking falls into two categories: Slow speed walking to negotiate tight environments, and high speed </a:t>
            </a:r>
            <a:r>
              <a:rPr lang="en-US" dirty="0" smtClean="0"/>
              <a:t>walking</a:t>
            </a:r>
          </a:p>
          <a:p>
            <a:r>
              <a:rPr lang="en-US" dirty="0"/>
              <a:t> A threshold step command frequency was selected and was used as a gating condition to transition </a:t>
            </a:r>
            <a:endParaRPr lang="en-US" dirty="0" smtClean="0"/>
          </a:p>
          <a:p>
            <a:r>
              <a:rPr lang="en-US" dirty="0"/>
              <a:t>Steps commanded at a rate slower than the threshold frequency keep the FSM in a slow speed </a:t>
            </a:r>
            <a:r>
              <a:rPr lang="en-US" dirty="0" smtClean="0"/>
              <a:t>loop</a:t>
            </a:r>
          </a:p>
          <a:p>
            <a:r>
              <a:rPr lang="en-US" dirty="0"/>
              <a:t>. When the step frequency threshold is exceeded </a:t>
            </a:r>
            <a:r>
              <a:rPr lang="en-US" dirty="0" smtClean="0"/>
              <a:t> </a:t>
            </a:r>
            <a:r>
              <a:rPr lang="en-US" dirty="0"/>
              <a:t>gait automatically accelerates with each step until a top speed is </a:t>
            </a:r>
            <a:r>
              <a:rPr lang="en-US" dirty="0" smtClean="0"/>
              <a:t>attained</a:t>
            </a:r>
          </a:p>
          <a:p>
            <a:r>
              <a:rPr lang="en-US" dirty="0"/>
              <a:t> Upon pausing or bringing feet together, the gait resets back to a slow speed</a:t>
            </a:r>
          </a:p>
          <a:p>
            <a:endParaRPr lang="en-US" dirty="0" smtClean="0"/>
          </a:p>
          <a:p>
            <a:endParaRPr lang="en-US" dirty="0" smtClean="0"/>
          </a:p>
          <a:p>
            <a:endParaRPr lang="en-US" dirty="0"/>
          </a:p>
          <a:p>
            <a:endParaRPr lang="en-IN" dirty="0"/>
          </a:p>
        </p:txBody>
      </p:sp>
    </p:spTree>
    <p:extLst>
      <p:ext uri="{BB962C8B-B14F-4D97-AF65-F5344CB8AC3E}">
        <p14:creationId xmlns:p14="http://schemas.microsoft.com/office/powerpoint/2010/main" val="7175068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SPINAL INJURY AND IT’S EFFECT</a:t>
            </a:r>
            <a:endParaRPr lang="en-IN" dirty="0"/>
          </a:p>
        </p:txBody>
      </p:sp>
      <p:pic>
        <p:nvPicPr>
          <p:cNvPr id="4" name="Content Placeholder 3"/>
          <p:cNvPicPr>
            <a:picLocks noGrp="1" noChangeAspect="1"/>
          </p:cNvPicPr>
          <p:nvPr>
            <p:ph idx="1"/>
          </p:nvPr>
        </p:nvPicPr>
        <p:blipFill rotWithShape="1">
          <a:blip r:embed="rId2"/>
          <a:srcRect l="35871" t="19287" r="34408" b="16470"/>
          <a:stretch/>
        </p:blipFill>
        <p:spPr>
          <a:xfrm>
            <a:off x="838200" y="1564374"/>
            <a:ext cx="4676503" cy="5686202"/>
          </a:xfrm>
          <a:prstGeom prst="rect">
            <a:avLst/>
          </a:prstGeom>
        </p:spPr>
      </p:pic>
      <p:sp>
        <p:nvSpPr>
          <p:cNvPr id="5" name="TextBox 4"/>
          <p:cNvSpPr txBox="1"/>
          <p:nvPr/>
        </p:nvSpPr>
        <p:spPr>
          <a:xfrm>
            <a:off x="6096000" y="2390503"/>
            <a:ext cx="470698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 </a:t>
            </a:r>
            <a:r>
              <a:rPr lang="en-US" sz="2400" dirty="0"/>
              <a:t>Typically, individuals with higher injuries (upper thoracic or cervical spine) will suffer from increased levels of impairment as they will be left with reduced functionality below their injury </a:t>
            </a:r>
            <a:r>
              <a:rPr lang="en-US" sz="2400" dirty="0" smtClean="0"/>
              <a:t>level</a:t>
            </a:r>
            <a:endParaRPr lang="en-IN" sz="2400" dirty="0"/>
          </a:p>
        </p:txBody>
      </p:sp>
    </p:spTree>
    <p:extLst>
      <p:ext uri="{BB962C8B-B14F-4D97-AF65-F5344CB8AC3E}">
        <p14:creationId xmlns:p14="http://schemas.microsoft.com/office/powerpoint/2010/main" val="14677933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a:t>
            </a:r>
            <a:r>
              <a:rPr lang="en-US" smtClean="0"/>
              <a:t>CAMPARISON OF VARIOUS </a:t>
            </a:r>
            <a:r>
              <a:rPr lang="en-US" dirty="0" smtClean="0"/>
              <a:t>EXOSKELTONS</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4014" t="44200" r="32972" b="15120"/>
          <a:stretch/>
        </p:blipFill>
        <p:spPr>
          <a:xfrm>
            <a:off x="1505853" y="2136297"/>
            <a:ext cx="7452030" cy="4168481"/>
          </a:xfrm>
        </p:spPr>
      </p:pic>
    </p:spTree>
    <p:extLst>
      <p:ext uri="{BB962C8B-B14F-4D97-AF65-F5344CB8AC3E}">
        <p14:creationId xmlns:p14="http://schemas.microsoft.com/office/powerpoint/2010/main" val="20387578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CHARACTERISTICS </a:t>
            </a:r>
            <a:r>
              <a:rPr lang="en-US" dirty="0" smtClean="0"/>
              <a:t>OF STEVEN EXOSKELTON</a:t>
            </a:r>
            <a:endParaRPr lang="en-IN" dirty="0"/>
          </a:p>
        </p:txBody>
      </p:sp>
      <p:sp>
        <p:nvSpPr>
          <p:cNvPr id="3" name="Content Placeholder 2"/>
          <p:cNvSpPr>
            <a:spLocks noGrp="1"/>
          </p:cNvSpPr>
          <p:nvPr>
            <p:ph idx="1"/>
          </p:nvPr>
        </p:nvSpPr>
        <p:spPr/>
        <p:txBody>
          <a:bodyPr>
            <a:normAutofit fontScale="92500" lnSpcReduction="10000"/>
          </a:bodyPr>
          <a:lstStyle/>
          <a:p>
            <a:r>
              <a:rPr lang="en-US" dirty="0" smtClean="0"/>
              <a:t>It allows body control from seated position to some extend</a:t>
            </a:r>
          </a:p>
          <a:p>
            <a:r>
              <a:rPr lang="en-US" dirty="0"/>
              <a:t>The Steven Exoskeleton offers the opportunity to enhance the capabilities of the seated wheelchair user as it is small and light enough to stay out of the way during daily </a:t>
            </a:r>
            <a:r>
              <a:rPr lang="en-US" dirty="0" smtClean="0"/>
              <a:t>activities.</a:t>
            </a:r>
          </a:p>
          <a:p>
            <a:r>
              <a:rPr lang="en-US" dirty="0"/>
              <a:t>The importance of shoulder straps increases as erector </a:t>
            </a:r>
            <a:r>
              <a:rPr lang="en-US" dirty="0" err="1"/>
              <a:t>spinae</a:t>
            </a:r>
            <a:r>
              <a:rPr lang="en-US" dirty="0"/>
              <a:t> muscle strength </a:t>
            </a:r>
            <a:r>
              <a:rPr lang="en-US" dirty="0" smtClean="0"/>
              <a:t>decreases</a:t>
            </a:r>
          </a:p>
          <a:p>
            <a:r>
              <a:rPr lang="en-US" dirty="0"/>
              <a:t>The posture of the Steven Exoskeleton is actively controlled while </a:t>
            </a:r>
            <a:r>
              <a:rPr lang="en-US" dirty="0" smtClean="0"/>
              <a:t>seated</a:t>
            </a:r>
          </a:p>
          <a:p>
            <a:endParaRPr lang="en-US" dirty="0"/>
          </a:p>
          <a:p>
            <a:r>
              <a:rPr lang="en-US" dirty="0"/>
              <a:t>Knee joint torque is typically required for healthy standing and sitting. Although the Steven Exoskeleton does not provide actuation at the knees, it is still possible to sit and stand with minimal effort</a:t>
            </a:r>
            <a:endParaRPr lang="en-IN" dirty="0"/>
          </a:p>
        </p:txBody>
      </p:sp>
    </p:spTree>
    <p:extLst>
      <p:ext uri="{BB962C8B-B14F-4D97-AF65-F5344CB8AC3E}">
        <p14:creationId xmlns:p14="http://schemas.microsoft.com/office/powerpoint/2010/main" val="12700766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STANDING TECHNIQUE AND STEVEN EXOSKELTON</a:t>
            </a:r>
            <a:endParaRPr lang="en-IN" dirty="0"/>
          </a:p>
        </p:txBody>
      </p:sp>
      <p:sp>
        <p:nvSpPr>
          <p:cNvPr id="3" name="Content Placeholder 2"/>
          <p:cNvSpPr>
            <a:spLocks noGrp="1"/>
          </p:cNvSpPr>
          <p:nvPr>
            <p:ph idx="1"/>
          </p:nvPr>
        </p:nvSpPr>
        <p:spPr>
          <a:xfrm>
            <a:off x="838200" y="1690687"/>
            <a:ext cx="10515600" cy="4486275"/>
          </a:xfrm>
        </p:spPr>
        <p:txBody>
          <a:bodyPr>
            <a:normAutofit fontScale="92500" lnSpcReduction="20000"/>
          </a:bodyPr>
          <a:lstStyle/>
          <a:p>
            <a:r>
              <a:rPr lang="en-US" dirty="0"/>
              <a:t>When a healthy individual stands up (without the use of his/her arms) the torso is first flexed and then extended in an effort to move his/her center of mass (</a:t>
            </a:r>
            <a:r>
              <a:rPr lang="en-US" dirty="0" err="1"/>
              <a:t>CoM</a:t>
            </a:r>
            <a:r>
              <a:rPr lang="en-US" dirty="0"/>
              <a:t>) as close to the center of support as </a:t>
            </a:r>
            <a:r>
              <a:rPr lang="en-US" dirty="0" smtClean="0"/>
              <a:t>possible</a:t>
            </a:r>
          </a:p>
          <a:p>
            <a:r>
              <a:rPr lang="en-US" dirty="0"/>
              <a:t> It has been observed that people with reduced muscle capacity increase torso flexion and angular velocity in an effort to bring the </a:t>
            </a:r>
            <a:r>
              <a:rPr lang="en-US" dirty="0" err="1"/>
              <a:t>CoM</a:t>
            </a:r>
            <a:r>
              <a:rPr lang="en-US" dirty="0"/>
              <a:t>  closer to ones center of support and to increase </a:t>
            </a:r>
            <a:r>
              <a:rPr lang="en-US" dirty="0" smtClean="0"/>
              <a:t>momentum</a:t>
            </a:r>
          </a:p>
          <a:p>
            <a:r>
              <a:rPr lang="en-US" dirty="0"/>
              <a:t> Movement of the center of mass from seated to standing is accomplished through the combination of joint torques and angular momentum generated by torso </a:t>
            </a:r>
            <a:r>
              <a:rPr lang="en-US" dirty="0" smtClean="0"/>
              <a:t>movement</a:t>
            </a:r>
          </a:p>
          <a:p>
            <a:r>
              <a:rPr lang="en-US" dirty="0" smtClean="0"/>
              <a:t>Since this exoskeleton doesn’t have </a:t>
            </a:r>
            <a:r>
              <a:rPr lang="en-US" dirty="0"/>
              <a:t>knee actuation, some postures available to healthy individuals must be reconsidered for use with a minimally actuated exoskeleton. We can gain insight from strategies used by amputees and individuals with impaired muscle strength</a:t>
            </a:r>
            <a:endParaRPr lang="en-IN" dirty="0"/>
          </a:p>
        </p:txBody>
      </p:sp>
    </p:spTree>
    <p:extLst>
      <p:ext uri="{BB962C8B-B14F-4D97-AF65-F5344CB8AC3E}">
        <p14:creationId xmlns:p14="http://schemas.microsoft.com/office/powerpoint/2010/main" val="26153138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658"/>
          </a:xfrm>
        </p:spPr>
        <p:txBody>
          <a:bodyPr/>
          <a:lstStyle/>
          <a:p>
            <a:r>
              <a:rPr lang="en-US" dirty="0" smtClean="0"/>
              <a:t>STEVENS STANDING TECHNIQUES</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9853" t="13695" r="19045" b="44645"/>
          <a:stretch/>
        </p:blipFill>
        <p:spPr>
          <a:xfrm>
            <a:off x="712100" y="2047285"/>
            <a:ext cx="9621360" cy="3689968"/>
          </a:xfrm>
        </p:spPr>
      </p:pic>
    </p:spTree>
    <p:extLst>
      <p:ext uri="{BB962C8B-B14F-4D97-AF65-F5344CB8AC3E}">
        <p14:creationId xmlns:p14="http://schemas.microsoft.com/office/powerpoint/2010/main" val="3183802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Sit-down Trajectory </a:t>
            </a:r>
          </a:p>
        </p:txBody>
      </p:sp>
      <p:sp>
        <p:nvSpPr>
          <p:cNvPr id="3" name="Content Placeholder 2"/>
          <p:cNvSpPr>
            <a:spLocks noGrp="1"/>
          </p:cNvSpPr>
          <p:nvPr>
            <p:ph idx="1"/>
          </p:nvPr>
        </p:nvSpPr>
        <p:spPr/>
        <p:txBody>
          <a:bodyPr/>
          <a:lstStyle/>
          <a:p>
            <a:r>
              <a:rPr lang="en-US" dirty="0"/>
              <a:t> During sit-down the knees unlock, and the hips are position controlled until a predefined angle is reached. Once this angle is attained, the controller automatically switches to a torque control mode which works together with the muscle contributions from the user to sit down </a:t>
            </a:r>
            <a:r>
              <a:rPr lang="en-US" dirty="0" smtClean="0"/>
              <a:t>smoothly</a:t>
            </a:r>
          </a:p>
          <a:p>
            <a:r>
              <a:rPr lang="en-US" dirty="0"/>
              <a:t>This method has been extremely well received by exoskeleton pilots</a:t>
            </a:r>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850" t="22168" r="37973" b="24055"/>
          <a:stretch/>
        </p:blipFill>
        <p:spPr>
          <a:xfrm>
            <a:off x="3074973" y="4409270"/>
            <a:ext cx="4871406" cy="2448729"/>
          </a:xfrm>
          <a:prstGeom prst="rect">
            <a:avLst/>
          </a:prstGeom>
        </p:spPr>
      </p:pic>
    </p:spTree>
    <p:extLst>
      <p:ext uri="{BB962C8B-B14F-4D97-AF65-F5344CB8AC3E}">
        <p14:creationId xmlns:p14="http://schemas.microsoft.com/office/powerpoint/2010/main" val="26623692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Making an Exoskeleton Best Suit Its Pilot </a:t>
            </a:r>
            <a:endParaRPr lang="en-IN" dirty="0"/>
          </a:p>
        </p:txBody>
      </p:sp>
      <p:sp>
        <p:nvSpPr>
          <p:cNvPr id="3" name="Content Placeholder 2"/>
          <p:cNvSpPr>
            <a:spLocks noGrp="1"/>
          </p:cNvSpPr>
          <p:nvPr>
            <p:ph idx="1"/>
          </p:nvPr>
        </p:nvSpPr>
        <p:spPr>
          <a:xfrm>
            <a:off x="838199" y="1825624"/>
            <a:ext cx="11218817" cy="5032375"/>
          </a:xfrm>
        </p:spPr>
        <p:txBody>
          <a:bodyPr>
            <a:normAutofit lnSpcReduction="10000"/>
          </a:bodyPr>
          <a:lstStyle/>
          <a:p>
            <a:r>
              <a:rPr lang="en-US" dirty="0"/>
              <a:t>Improper fit can pose problems with skin integrity and can lead to restriction of a user's range of motion, agility, and </a:t>
            </a:r>
            <a:r>
              <a:rPr lang="en-US" dirty="0" smtClean="0"/>
              <a:t>balance</a:t>
            </a:r>
          </a:p>
          <a:p>
            <a:r>
              <a:rPr lang="en-US" dirty="0"/>
              <a:t>A pilot’s body dimensions </a:t>
            </a:r>
            <a:r>
              <a:rPr lang="en-US" dirty="0" smtClean="0"/>
              <a:t> </a:t>
            </a:r>
            <a:r>
              <a:rPr lang="en-US" dirty="0"/>
              <a:t>are first measured before fitting </a:t>
            </a:r>
            <a:r>
              <a:rPr lang="en-US" dirty="0" smtClean="0"/>
              <a:t>the exoskeleton</a:t>
            </a:r>
          </a:p>
          <a:p>
            <a:r>
              <a:rPr lang="en-US" dirty="0"/>
              <a:t>A pilot is asked to sit in his wheelchair with feet flat on the floor. Torso Length is measured from the top of the shoulder (where a backpack strap would sit) to the rotational center of the hip as viewed in the sagittal </a:t>
            </a:r>
            <a:r>
              <a:rPr lang="en-US" dirty="0" smtClean="0"/>
              <a:t>plane</a:t>
            </a:r>
          </a:p>
          <a:p>
            <a:r>
              <a:rPr lang="en-US" dirty="0"/>
              <a:t>Femur length is measured from the rotational center of the hip to the rotational center of the knee as viewed in the sagittal </a:t>
            </a:r>
            <a:r>
              <a:rPr lang="en-US" dirty="0" smtClean="0"/>
              <a:t>plane</a:t>
            </a:r>
          </a:p>
          <a:p>
            <a:r>
              <a:rPr lang="en-US" dirty="0"/>
              <a:t> Shank length is measured from the approximate rotational center of the knee to the floor. Hip width is measured from the bony protuberances of the pelvic bones as viewed in the coronal plane</a:t>
            </a:r>
            <a:endParaRPr lang="en-US" dirty="0" smtClean="0"/>
          </a:p>
          <a:p>
            <a:endParaRPr lang="en-US" dirty="0" smtClean="0"/>
          </a:p>
          <a:p>
            <a:endParaRPr lang="en-IN" dirty="0"/>
          </a:p>
        </p:txBody>
      </p:sp>
    </p:spTree>
    <p:extLst>
      <p:ext uri="{BB962C8B-B14F-4D97-AF65-F5344CB8AC3E}">
        <p14:creationId xmlns:p14="http://schemas.microsoft.com/office/powerpoint/2010/main" val="4445495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PADS AND STRAPS</a:t>
            </a:r>
            <a:endParaRPr lang="en-IN" dirty="0"/>
          </a:p>
        </p:txBody>
      </p:sp>
      <p:sp>
        <p:nvSpPr>
          <p:cNvPr id="3" name="Content Placeholder 2"/>
          <p:cNvSpPr>
            <a:spLocks noGrp="1"/>
          </p:cNvSpPr>
          <p:nvPr>
            <p:ph idx="1"/>
          </p:nvPr>
        </p:nvSpPr>
        <p:spPr/>
        <p:txBody>
          <a:bodyPr/>
          <a:lstStyle/>
          <a:p>
            <a:r>
              <a:rPr lang="en-US" dirty="0"/>
              <a:t>It is advantageous to minimize the size of support pads in order to reduce overall mass and insulating </a:t>
            </a:r>
            <a:r>
              <a:rPr lang="en-US" dirty="0" smtClean="0"/>
              <a:t>properties</a:t>
            </a:r>
          </a:p>
          <a:p>
            <a:r>
              <a:rPr lang="en-US" dirty="0"/>
              <a:t> By increasing contact area, it is possible to reduce tissue pressure and thereby reduce the odds of pressure sores. However, users quickly become too hot as a result of covering large regions of the body with foam. </a:t>
            </a:r>
            <a:endParaRPr lang="en-US" dirty="0" smtClean="0"/>
          </a:p>
          <a:p>
            <a:r>
              <a:rPr lang="en-US" dirty="0"/>
              <a:t>Shoulder straps are used to keep the pilot’s shoulders aligned with the exoskeleton. Straps are attached to the exoskeleton above the shoulder to minimize strap pressure on the shoulder and pectoral regions </a:t>
            </a:r>
            <a:endParaRPr lang="en-IN" dirty="0"/>
          </a:p>
        </p:txBody>
      </p:sp>
    </p:spTree>
    <p:extLst>
      <p:ext uri="{BB962C8B-B14F-4D97-AF65-F5344CB8AC3E}">
        <p14:creationId xmlns:p14="http://schemas.microsoft.com/office/powerpoint/2010/main" val="39733111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200" y="457200"/>
            <a:ext cx="10515600" cy="5719763"/>
          </a:xfrm>
        </p:spPr>
        <p:txBody>
          <a:bodyPr/>
          <a:lstStyle/>
          <a:p>
            <a:r>
              <a:rPr lang="en-US" dirty="0"/>
              <a:t>The lumbar pad is placed to support the lumbar sacral region and extends 2.5cm below the coccyx. It is important to minimize the risk of pressure ulcers by reducing pressure points for patients without sensation in this area. </a:t>
            </a:r>
            <a:endParaRPr lang="en-US" dirty="0" smtClean="0"/>
          </a:p>
          <a:p>
            <a:r>
              <a:rPr lang="en-US" dirty="0"/>
              <a:t>A thigh pad is positioned to maintain hip alignment during transitional periods such as standup and </a:t>
            </a:r>
            <a:r>
              <a:rPr lang="en-US" dirty="0" smtClean="0"/>
              <a:t>sit-down</a:t>
            </a:r>
          </a:p>
          <a:p>
            <a:r>
              <a:rPr lang="en-US" dirty="0"/>
              <a:t>The knee pad should be positioned below the patella to ensure direct support of the </a:t>
            </a:r>
            <a:r>
              <a:rPr lang="en-US" dirty="0" err="1"/>
              <a:t>tibial</a:t>
            </a:r>
            <a:r>
              <a:rPr lang="en-US" dirty="0"/>
              <a:t> </a:t>
            </a:r>
            <a:r>
              <a:rPr lang="en-US" dirty="0" smtClean="0"/>
              <a:t>tuberosity</a:t>
            </a:r>
          </a:p>
          <a:p>
            <a:r>
              <a:rPr lang="en-US" dirty="0"/>
              <a:t> This pad should be rigidly positioned so as to ensure colocation of exoskeleton and pilot knee </a:t>
            </a:r>
            <a:r>
              <a:rPr lang="en-US" dirty="0" smtClean="0"/>
              <a:t>joints</a:t>
            </a:r>
          </a:p>
          <a:p>
            <a:r>
              <a:rPr lang="en-US" dirty="0"/>
              <a:t>The knee pad is typically constructed of 1cm thick EVA 30 foam to ensure that the pilot’s knee tissues are safely supported during load bearing phases.</a:t>
            </a:r>
          </a:p>
          <a:p>
            <a:endParaRPr lang="en-US" dirty="0" smtClean="0"/>
          </a:p>
          <a:p>
            <a:endParaRPr lang="en-US" dirty="0" smtClean="0"/>
          </a:p>
          <a:p>
            <a:pPr marL="0" indent="0">
              <a:buNone/>
            </a:pPr>
            <a:endParaRPr lang="en-IN" dirty="0"/>
          </a:p>
        </p:txBody>
      </p:sp>
    </p:spTree>
    <p:extLst>
      <p:ext uri="{BB962C8B-B14F-4D97-AF65-F5344CB8AC3E}">
        <p14:creationId xmlns:p14="http://schemas.microsoft.com/office/powerpoint/2010/main" val="33150322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ANKLE BRACE DESIGNS. </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956" t="35599" r="9183" b="14587"/>
          <a:stretch/>
        </p:blipFill>
        <p:spPr>
          <a:xfrm>
            <a:off x="1148443" y="2125539"/>
            <a:ext cx="10205357" cy="3409848"/>
          </a:xfrm>
        </p:spPr>
      </p:pic>
      <p:sp>
        <p:nvSpPr>
          <p:cNvPr id="5" name="TextBox 4"/>
          <p:cNvSpPr txBox="1"/>
          <p:nvPr/>
        </p:nvSpPr>
        <p:spPr>
          <a:xfrm>
            <a:off x="1238082" y="5761529"/>
            <a:ext cx="9807546"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exoskeleton ankle is designed to protect the pilot’s ankle by limiting abduction/adduction, plantar/dorsiflexion, and inversion/eversion </a:t>
            </a:r>
            <a:endParaRPr lang="en-IN" dirty="0"/>
          </a:p>
        </p:txBody>
      </p:sp>
    </p:spTree>
    <p:extLst>
      <p:ext uri="{BB962C8B-B14F-4D97-AF65-F5344CB8AC3E}">
        <p14:creationId xmlns:p14="http://schemas.microsoft.com/office/powerpoint/2010/main" val="2573933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071" y="65720"/>
            <a:ext cx="10515600" cy="1325563"/>
          </a:xfrm>
        </p:spPr>
        <p:txBody>
          <a:bodyPr/>
          <a:lstStyle/>
          <a:p>
            <a:r>
              <a:rPr lang="en-US" dirty="0" smtClean="0"/>
              <a:t>POSTURE FOR STATIC BALANCE AND WALKING</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5655" t="10580" r="28118" b="11367"/>
          <a:stretch/>
        </p:blipFill>
        <p:spPr>
          <a:xfrm>
            <a:off x="3128438" y="1391283"/>
            <a:ext cx="6452531" cy="5058704"/>
          </a:xfrm>
        </p:spPr>
      </p:pic>
    </p:spTree>
    <p:extLst>
      <p:ext uri="{BB962C8B-B14F-4D97-AF65-F5344CB8AC3E}">
        <p14:creationId xmlns:p14="http://schemas.microsoft.com/office/powerpoint/2010/main" val="3092231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PASSIVE DEVICES </a:t>
            </a:r>
            <a:endParaRPr lang="en-IN" dirty="0"/>
          </a:p>
        </p:txBody>
      </p:sp>
      <p:sp>
        <p:nvSpPr>
          <p:cNvPr id="3" name="Content Placeholder 2"/>
          <p:cNvSpPr>
            <a:spLocks noGrp="1"/>
          </p:cNvSpPr>
          <p:nvPr>
            <p:ph idx="1"/>
          </p:nvPr>
        </p:nvSpPr>
        <p:spPr/>
        <p:txBody>
          <a:bodyPr/>
          <a:lstStyle/>
          <a:p>
            <a:r>
              <a:rPr lang="en-US" dirty="0"/>
              <a:t>T</a:t>
            </a:r>
            <a:r>
              <a:rPr lang="en-US" dirty="0" smtClean="0"/>
              <a:t>hese </a:t>
            </a:r>
            <a:r>
              <a:rPr lang="en-US" dirty="0"/>
              <a:t>devices assist by constraining lower extremity joint motion so that residual upper </a:t>
            </a:r>
            <a:r>
              <a:rPr lang="en-US" dirty="0" smtClean="0"/>
              <a:t>body </a:t>
            </a:r>
            <a:r>
              <a:rPr lang="en-US" dirty="0"/>
              <a:t>muscles can be used for </a:t>
            </a:r>
            <a:r>
              <a:rPr lang="en-US" dirty="0" smtClean="0"/>
              <a:t>locomotion</a:t>
            </a:r>
          </a:p>
          <a:p>
            <a:r>
              <a:rPr lang="en-US" dirty="0"/>
              <a:t>This approach requires substantial upper body strength and crutches or a walker for </a:t>
            </a:r>
            <a:r>
              <a:rPr lang="en-US" dirty="0" smtClean="0"/>
              <a:t>balance</a:t>
            </a:r>
          </a:p>
          <a:p>
            <a:r>
              <a:rPr lang="en-US" dirty="0"/>
              <a:t>A</a:t>
            </a:r>
            <a:r>
              <a:rPr lang="en-US" dirty="0" smtClean="0"/>
              <a:t>mbulation </a:t>
            </a:r>
            <a:r>
              <a:rPr lang="en-US" dirty="0"/>
              <a:t>with the </a:t>
            </a:r>
            <a:r>
              <a:rPr lang="en-US" dirty="0" smtClean="0"/>
              <a:t>passive device </a:t>
            </a:r>
            <a:r>
              <a:rPr lang="en-US" dirty="0"/>
              <a:t>requires up to 14 times more </a:t>
            </a:r>
            <a:r>
              <a:rPr lang="en-US" dirty="0" smtClean="0"/>
              <a:t>energy</a:t>
            </a:r>
          </a:p>
          <a:p>
            <a:r>
              <a:rPr lang="en-US" dirty="0"/>
              <a:t>It is possible to reduce the metabolic cost of ambulation with </a:t>
            </a:r>
            <a:r>
              <a:rPr lang="en-US" dirty="0" smtClean="0"/>
              <a:t> </a:t>
            </a:r>
            <a:r>
              <a:rPr lang="en-US" dirty="0"/>
              <a:t>passive orthotics through the introduction of functional electrical stimulation (FES) </a:t>
            </a:r>
            <a:endParaRPr lang="en-US" dirty="0" smtClean="0"/>
          </a:p>
          <a:p>
            <a:endParaRPr lang="en-IN" dirty="0"/>
          </a:p>
        </p:txBody>
      </p:sp>
    </p:spTree>
    <p:extLst>
      <p:ext uri="{BB962C8B-B14F-4D97-AF65-F5344CB8AC3E}">
        <p14:creationId xmlns:p14="http://schemas.microsoft.com/office/powerpoint/2010/main" val="346375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dirty="0"/>
              <a:t>Correct tuning of exoskeleton ankle angle increases knee stability during stance </a:t>
            </a:r>
            <a:r>
              <a:rPr lang="en-US" dirty="0" smtClean="0"/>
              <a:t>phase</a:t>
            </a:r>
          </a:p>
          <a:p>
            <a:r>
              <a:rPr lang="en-US" dirty="0" smtClean="0"/>
              <a:t>Tuning </a:t>
            </a:r>
            <a:r>
              <a:rPr lang="en-US" dirty="0"/>
              <a:t>the ankle angle to be slightly extended (toe down) creates a </a:t>
            </a:r>
            <a:r>
              <a:rPr lang="en-US" dirty="0" smtClean="0"/>
              <a:t>  knee </a:t>
            </a:r>
            <a:r>
              <a:rPr lang="en-US" dirty="0"/>
              <a:t>extension moment during stance (extension is limited by a hyperextension hard </a:t>
            </a:r>
            <a:r>
              <a:rPr lang="en-US" dirty="0" smtClean="0"/>
              <a:t>stop).</a:t>
            </a:r>
          </a:p>
          <a:p>
            <a:r>
              <a:rPr lang="en-US" dirty="0" smtClean="0"/>
              <a:t> </a:t>
            </a:r>
            <a:r>
              <a:rPr lang="en-US" dirty="0"/>
              <a:t>knee is unstable if the ankle is biased slightly flexed (toe up) as illustrated in Figure </a:t>
            </a:r>
            <a:r>
              <a:rPr lang="en-US" dirty="0" smtClean="0"/>
              <a:t>62b</a:t>
            </a:r>
          </a:p>
          <a:p>
            <a:endParaRPr lang="en-IN" dirty="0"/>
          </a:p>
        </p:txBody>
      </p:sp>
    </p:spTree>
    <p:extLst>
      <p:ext uri="{BB962C8B-B14F-4D97-AF65-F5344CB8AC3E}">
        <p14:creationId xmlns:p14="http://schemas.microsoft.com/office/powerpoint/2010/main" val="39154942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A LIGHTWEIGHT HANDHELD USER INTERFACE</a:t>
            </a:r>
            <a:endParaRPr lang="en-IN" dirty="0"/>
          </a:p>
        </p:txBody>
      </p:sp>
      <p:sp>
        <p:nvSpPr>
          <p:cNvPr id="3" name="Content Placeholder 2"/>
          <p:cNvSpPr>
            <a:spLocks noGrp="1"/>
          </p:cNvSpPr>
          <p:nvPr>
            <p:ph idx="1"/>
          </p:nvPr>
        </p:nvSpPr>
        <p:spPr/>
        <p:txBody>
          <a:bodyPr>
            <a:normAutofit lnSpcReduction="10000"/>
          </a:bodyPr>
          <a:lstStyle/>
          <a:p>
            <a:r>
              <a:rPr lang="en-US" dirty="0"/>
              <a:t>The user interface (UI) plays a critical role in the overall safety, reliability, and performance of an exoskeleton </a:t>
            </a:r>
            <a:r>
              <a:rPr lang="en-US" dirty="0" smtClean="0"/>
              <a:t>system</a:t>
            </a:r>
          </a:p>
          <a:p>
            <a:r>
              <a:rPr lang="en-US" dirty="0"/>
              <a:t> </a:t>
            </a:r>
            <a:r>
              <a:rPr lang="en-US" dirty="0" err="1"/>
              <a:t>ReWalk</a:t>
            </a:r>
            <a:r>
              <a:rPr lang="en-US" dirty="0"/>
              <a:t> uses a wrist mounted interface to change modes [30] while individual steps are commanded by leaning the torso forward to a threshold </a:t>
            </a:r>
            <a:r>
              <a:rPr lang="en-US" dirty="0" smtClean="0"/>
              <a:t>angle</a:t>
            </a:r>
          </a:p>
          <a:p>
            <a:r>
              <a:rPr lang="en-US" dirty="0" err="1"/>
              <a:t>eLegs</a:t>
            </a:r>
            <a:r>
              <a:rPr lang="en-US" dirty="0"/>
              <a:t> uses an IMU to measure of upper arm orientation to initiate steps. Sensors on crutch and foot act to filter out unwanted step </a:t>
            </a:r>
            <a:r>
              <a:rPr lang="en-US" dirty="0" smtClean="0"/>
              <a:t>commands</a:t>
            </a:r>
          </a:p>
          <a:p>
            <a:r>
              <a:rPr lang="en-US" dirty="0"/>
              <a:t>Vanderbilt’s </a:t>
            </a:r>
            <a:r>
              <a:rPr lang="en-US" dirty="0" err="1"/>
              <a:t>Indego</a:t>
            </a:r>
            <a:r>
              <a:rPr lang="en-US" dirty="0"/>
              <a:t> uses estimated center of pressure as measured by a torso mounted accelerometer to control standing, sitting, and walking by estimating center of pressure motion</a:t>
            </a:r>
            <a:endParaRPr lang="en-US" dirty="0" smtClean="0"/>
          </a:p>
          <a:p>
            <a:endParaRPr lang="en-IN" dirty="0"/>
          </a:p>
        </p:txBody>
      </p:sp>
    </p:spTree>
    <p:extLst>
      <p:ext uri="{BB962C8B-B14F-4D97-AF65-F5344CB8AC3E}">
        <p14:creationId xmlns:p14="http://schemas.microsoft.com/office/powerpoint/2010/main" val="1644950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590006" y="365125"/>
            <a:ext cx="10515600" cy="4351338"/>
          </a:xfrm>
        </p:spPr>
        <p:txBody>
          <a:bodyPr/>
          <a:lstStyle/>
          <a:p>
            <a:r>
              <a:rPr lang="en-US" dirty="0"/>
              <a:t>Rex was designed to self-balance through numerous powered degrees of freedom </a:t>
            </a:r>
            <a:endParaRPr lang="en-US" dirty="0" smtClean="0"/>
          </a:p>
          <a:p>
            <a:r>
              <a:rPr lang="en-US" dirty="0"/>
              <a:t> Users command </a:t>
            </a:r>
            <a:r>
              <a:rPr lang="en-US" dirty="0" smtClean="0"/>
              <a:t>the </a:t>
            </a:r>
            <a:r>
              <a:rPr lang="en-US" dirty="0"/>
              <a:t>system via control pad and joystick </a:t>
            </a:r>
            <a:endParaRPr lang="en-US" dirty="0" smtClean="0"/>
          </a:p>
          <a:p>
            <a:r>
              <a:rPr lang="en-US" dirty="0" smtClean="0"/>
              <a:t> </a:t>
            </a:r>
            <a:r>
              <a:rPr lang="en-US" dirty="0"/>
              <a:t>Although changing modes requires numerous keypad interactions, users have plenty of time to calculate their next move as mobility is limited by Rex’s extremely slow </a:t>
            </a:r>
            <a:r>
              <a:rPr lang="en-US" dirty="0" smtClean="0"/>
              <a:t>speed</a:t>
            </a: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2338" t="31630" r="19350" b="26581"/>
          <a:stretch/>
        </p:blipFill>
        <p:spPr>
          <a:xfrm>
            <a:off x="2915194" y="3534273"/>
            <a:ext cx="5865224" cy="2364379"/>
          </a:xfrm>
          <a:prstGeom prst="rect">
            <a:avLst/>
          </a:prstGeom>
        </p:spPr>
      </p:pic>
    </p:spTree>
    <p:extLst>
      <p:ext uri="{BB962C8B-B14F-4D97-AF65-F5344CB8AC3E}">
        <p14:creationId xmlns:p14="http://schemas.microsoft.com/office/powerpoint/2010/main" val="6928362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MAIN BOARD DESIGN AND HIGH POWER SYSTEM</a:t>
            </a:r>
            <a:endParaRPr lang="en-IN" dirty="0"/>
          </a:p>
        </p:txBody>
      </p:sp>
      <p:sp>
        <p:nvSpPr>
          <p:cNvPr id="3" name="Content Placeholder 2"/>
          <p:cNvSpPr>
            <a:spLocks noGrp="1"/>
          </p:cNvSpPr>
          <p:nvPr>
            <p:ph idx="1"/>
          </p:nvPr>
        </p:nvSpPr>
        <p:spPr/>
        <p:txBody>
          <a:bodyPr/>
          <a:lstStyle/>
          <a:p>
            <a:r>
              <a:rPr lang="en-US" dirty="0"/>
              <a:t>In order to protect pilot and engineer, operating voltages and motor power should be kept as low as possible, systems should be designed to fail gracefully, and schematics and code should be easy to understand. </a:t>
            </a:r>
            <a:endParaRPr lang="en-US" dirty="0" smtClean="0"/>
          </a:p>
          <a:p>
            <a:r>
              <a:rPr lang="en-US" dirty="0"/>
              <a:t>. The </a:t>
            </a:r>
            <a:r>
              <a:rPr lang="en-US" dirty="0" err="1"/>
              <a:t>Maxon</a:t>
            </a:r>
            <a:r>
              <a:rPr lang="en-US" dirty="0"/>
              <a:t> EC-90-flat electric motor and SHD-20-100-2SH 100-to-1 transmission Harmonic Drive have been sufficient for recent </a:t>
            </a:r>
            <a:r>
              <a:rPr lang="en-US" dirty="0" smtClean="0"/>
              <a:t>exoskeletons</a:t>
            </a:r>
          </a:p>
          <a:p>
            <a:r>
              <a:rPr lang="en-US" dirty="0"/>
              <a:t>Batteries are selected that provide required bus voltage, continuous, and peak current ratings</a:t>
            </a:r>
            <a:endParaRPr lang="en-US" dirty="0" smtClean="0"/>
          </a:p>
          <a:p>
            <a:endParaRPr lang="en-IN" dirty="0"/>
          </a:p>
        </p:txBody>
      </p:sp>
    </p:spTree>
    <p:extLst>
      <p:ext uri="{BB962C8B-B14F-4D97-AF65-F5344CB8AC3E}">
        <p14:creationId xmlns:p14="http://schemas.microsoft.com/office/powerpoint/2010/main" val="20168179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200" y="365125"/>
            <a:ext cx="10515600" cy="5811838"/>
          </a:xfrm>
        </p:spPr>
        <p:txBody>
          <a:bodyPr>
            <a:normAutofit lnSpcReduction="10000"/>
          </a:bodyPr>
          <a:lstStyle/>
          <a:p>
            <a:r>
              <a:rPr lang="en-US" dirty="0"/>
              <a:t> Battery energy capacity is proportional to battery volume thereby making it advantageous to select the smallest possible battery for volume and weight </a:t>
            </a:r>
            <a:r>
              <a:rPr lang="en-US" dirty="0" smtClean="0"/>
              <a:t>savings</a:t>
            </a:r>
          </a:p>
          <a:p>
            <a:r>
              <a:rPr lang="en-US" dirty="0" smtClean="0"/>
              <a:t>Recent </a:t>
            </a:r>
            <a:r>
              <a:rPr lang="en-US" dirty="0"/>
              <a:t>exoskeletons a pair of 25.9v nominal 2.1Ah Lithium Polymer Battery packs connected in series were used to produce 51.8v </a:t>
            </a:r>
            <a:r>
              <a:rPr lang="en-US" dirty="0" smtClean="0"/>
              <a:t>nominal</a:t>
            </a:r>
          </a:p>
          <a:p>
            <a:r>
              <a:rPr lang="en-US" dirty="0"/>
              <a:t>These packs were specified to deliver enough power for approximately 4 hours of continuous walking or 8 hours of average use. Each pack weighs 0.9 </a:t>
            </a:r>
            <a:r>
              <a:rPr lang="en-US" dirty="0" err="1"/>
              <a:t>lbs</a:t>
            </a:r>
            <a:endParaRPr lang="en-US" dirty="0" smtClean="0"/>
          </a:p>
          <a:p>
            <a:r>
              <a:rPr lang="en-US" dirty="0"/>
              <a:t>Amplifiers are selected that meet the required motor performance and battery specifications </a:t>
            </a:r>
            <a:endParaRPr lang="en-US" dirty="0" smtClean="0"/>
          </a:p>
          <a:p>
            <a:r>
              <a:rPr lang="en-US"/>
              <a:t>Copley Bantam BTM-090-10 amplifiers were selected for the Ryan, Steven, and Daniel exoskeletons based on their current and voltage ratings. </a:t>
            </a:r>
            <a:endParaRPr lang="en-IN" dirty="0"/>
          </a:p>
        </p:txBody>
      </p:sp>
    </p:spTree>
    <p:extLst>
      <p:ext uri="{BB962C8B-B14F-4D97-AF65-F5344CB8AC3E}">
        <p14:creationId xmlns:p14="http://schemas.microsoft.com/office/powerpoint/2010/main" val="42548606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ELECTRONICS SYSTEM ARCHITECTURE</a:t>
            </a:r>
            <a:endParaRPr lang="en-IN"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3756" t="42477" r="21786" b="6864"/>
          <a:stretch/>
        </p:blipFill>
        <p:spPr>
          <a:xfrm>
            <a:off x="838200" y="1444396"/>
            <a:ext cx="9767968" cy="5111145"/>
          </a:xfrm>
        </p:spPr>
      </p:pic>
    </p:spTree>
    <p:extLst>
      <p:ext uri="{BB962C8B-B14F-4D97-AF65-F5344CB8AC3E}">
        <p14:creationId xmlns:p14="http://schemas.microsoft.com/office/powerpoint/2010/main" val="16598340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BATTERY CHARGING </a:t>
            </a:r>
            <a:endParaRPr lang="en-IN" dirty="0"/>
          </a:p>
        </p:txBody>
      </p:sp>
      <p:sp>
        <p:nvSpPr>
          <p:cNvPr id="3" name="Content Placeholder 2"/>
          <p:cNvSpPr>
            <a:spLocks noGrp="1"/>
          </p:cNvSpPr>
          <p:nvPr>
            <p:ph idx="1"/>
          </p:nvPr>
        </p:nvSpPr>
        <p:spPr/>
        <p:txBody>
          <a:bodyPr/>
          <a:lstStyle/>
          <a:p>
            <a:r>
              <a:rPr lang="en-US" dirty="0"/>
              <a:t>An in-pack management board takes care of cell balancing and monitors cell voltage and current </a:t>
            </a:r>
            <a:r>
              <a:rPr lang="en-US" dirty="0" smtClean="0"/>
              <a:t>draw</a:t>
            </a:r>
          </a:p>
          <a:p>
            <a:r>
              <a:rPr lang="en-US" dirty="0"/>
              <a:t>This circuitry is included with the 25.9v nominal 2.1Ah Lithium Polymer Battery packs and is designed to safeguard the batteries against over charge/discharge and extreme current draw </a:t>
            </a:r>
            <a:r>
              <a:rPr lang="en-US" dirty="0" smtClean="0"/>
              <a:t>situations</a:t>
            </a:r>
          </a:p>
          <a:p>
            <a:r>
              <a:rPr lang="en-US" dirty="0"/>
              <a:t> This data would provide a level of pilot security as unexpected pack failures could be avoided. A custom battery management board would enable accurate monitoring of individual cell health and overall pack capacity</a:t>
            </a:r>
            <a:endParaRPr lang="en-IN" dirty="0"/>
          </a:p>
        </p:txBody>
      </p:sp>
    </p:spTree>
    <p:extLst>
      <p:ext uri="{BB962C8B-B14F-4D97-AF65-F5344CB8AC3E}">
        <p14:creationId xmlns:p14="http://schemas.microsoft.com/office/powerpoint/2010/main" val="152004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REDUCTION IN MASS</a:t>
            </a:r>
            <a:endParaRPr lang="en-IN" dirty="0"/>
          </a:p>
        </p:txBody>
      </p:sp>
      <p:sp>
        <p:nvSpPr>
          <p:cNvPr id="3" name="Content Placeholder 2"/>
          <p:cNvSpPr>
            <a:spLocks noGrp="1"/>
          </p:cNvSpPr>
          <p:nvPr>
            <p:ph idx="1"/>
          </p:nvPr>
        </p:nvSpPr>
        <p:spPr/>
        <p:txBody>
          <a:bodyPr/>
          <a:lstStyle/>
          <a:p>
            <a:r>
              <a:rPr lang="en-US" dirty="0"/>
              <a:t> Reducing system mass, (especially the mass of the torso unit) greatly simplifies difficult maneuvers such as standing and </a:t>
            </a:r>
            <a:r>
              <a:rPr lang="en-US" dirty="0" smtClean="0"/>
              <a:t>sitting</a:t>
            </a:r>
          </a:p>
          <a:p>
            <a:r>
              <a:rPr lang="en-US" dirty="0"/>
              <a:t> Dead weight can be easily trimmed from several areas: </a:t>
            </a:r>
            <a:endParaRPr lang="en-US" dirty="0" smtClean="0"/>
          </a:p>
          <a:p>
            <a:pPr lvl="4"/>
            <a:r>
              <a:rPr lang="en-US" sz="2400" dirty="0"/>
              <a:t>The hip module and associated adjustment system could be redesigned for more efficient material </a:t>
            </a:r>
            <a:r>
              <a:rPr lang="en-US" sz="2400" dirty="0" smtClean="0"/>
              <a:t>placement</a:t>
            </a:r>
          </a:p>
          <a:p>
            <a:pPr lvl="4"/>
            <a:r>
              <a:rPr lang="en-US" sz="2400" dirty="0"/>
              <a:t>A redesign of these structures for minimized foam thickness could result in a lighter system </a:t>
            </a:r>
            <a:r>
              <a:rPr lang="en-US" sz="2400" dirty="0" smtClean="0"/>
              <a:t>and </a:t>
            </a:r>
            <a:r>
              <a:rPr lang="en-US" sz="2400" dirty="0"/>
              <a:t>would keep the pilot </a:t>
            </a:r>
            <a:r>
              <a:rPr lang="en-US" sz="2400" dirty="0" smtClean="0"/>
              <a:t>cooler</a:t>
            </a:r>
          </a:p>
          <a:p>
            <a:pPr lvl="4"/>
            <a:r>
              <a:rPr lang="en-US" sz="2400" dirty="0"/>
              <a:t>Mass could be removed without compromising structural integrity. </a:t>
            </a:r>
            <a:endParaRPr lang="en-US" sz="2400" dirty="0" smtClean="0"/>
          </a:p>
          <a:p>
            <a:pPr lvl="4"/>
            <a:r>
              <a:rPr lang="en-US" sz="2400" dirty="0"/>
              <a:t>Additional weight could be removed through a redesign of the flexible spine support </a:t>
            </a:r>
            <a:endParaRPr lang="en-IN" sz="2400" dirty="0"/>
          </a:p>
        </p:txBody>
      </p:sp>
    </p:spTree>
    <p:extLst>
      <p:ext uri="{BB962C8B-B14F-4D97-AF65-F5344CB8AC3E}">
        <p14:creationId xmlns:p14="http://schemas.microsoft.com/office/powerpoint/2010/main" val="27255467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DEVICES</a:t>
            </a:r>
            <a:endParaRPr lang="en-IN"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9455" t="21838" r="26640" b="19248"/>
          <a:stretch/>
        </p:blipFill>
        <p:spPr>
          <a:xfrm>
            <a:off x="1556657" y="1932133"/>
            <a:ext cx="6525986" cy="4925867"/>
          </a:xfrm>
        </p:spPr>
      </p:pic>
    </p:spTree>
    <p:extLst>
      <p:ext uri="{BB962C8B-B14F-4D97-AF65-F5344CB8AC3E}">
        <p14:creationId xmlns:p14="http://schemas.microsoft.com/office/powerpoint/2010/main" val="42750765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Active Devices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8690" t="35347" r="15664" b="22625"/>
          <a:stretch/>
        </p:blipFill>
        <p:spPr>
          <a:xfrm>
            <a:off x="7058363" y="3428479"/>
            <a:ext cx="5133637" cy="2175486"/>
          </a:xfrm>
        </p:spPr>
      </p:pic>
      <p:sp>
        <p:nvSpPr>
          <p:cNvPr id="6" name="TextBox 5"/>
          <p:cNvSpPr txBox="1"/>
          <p:nvPr/>
        </p:nvSpPr>
        <p:spPr>
          <a:xfrm>
            <a:off x="640080" y="2236418"/>
            <a:ext cx="6152606"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Several active mobile medical exoskeleton systems have been developed to provide gait assistance for </a:t>
            </a:r>
            <a:r>
              <a:rPr lang="en-US" sz="2400" dirty="0" smtClean="0"/>
              <a:t>paraplegics</a:t>
            </a:r>
          </a:p>
          <a:p>
            <a:pPr marL="285750" indent="-285750">
              <a:buFont typeface="Arial" panose="020B0604020202020204" pitchFamily="34" charset="0"/>
              <a:buChar char="•"/>
            </a:pPr>
            <a:r>
              <a:rPr lang="en-US" sz="2400" dirty="0"/>
              <a:t> The devices all aim to reduce the metabolic cost of walking compared to passive devices by providing torque at the </a:t>
            </a:r>
            <a:r>
              <a:rPr lang="en-US" sz="2400" dirty="0" smtClean="0"/>
              <a:t>joints</a:t>
            </a:r>
          </a:p>
          <a:p>
            <a:pPr marL="285750" indent="-285750">
              <a:buFont typeface="Arial" panose="020B0604020202020204" pitchFamily="34" charset="0"/>
              <a:buChar char="•"/>
            </a:pPr>
            <a:r>
              <a:rPr lang="en-US" sz="2400" dirty="0" err="1"/>
              <a:t>ReWalk</a:t>
            </a:r>
            <a:r>
              <a:rPr lang="en-US" sz="2400" dirty="0"/>
              <a:t> [23], </a:t>
            </a:r>
            <a:r>
              <a:rPr lang="en-US" sz="2400" dirty="0" err="1"/>
              <a:t>eLegs</a:t>
            </a:r>
            <a:r>
              <a:rPr lang="en-US" sz="2400" dirty="0"/>
              <a:t> [24], and </a:t>
            </a:r>
            <a:r>
              <a:rPr lang="en-US" sz="2400" dirty="0" err="1"/>
              <a:t>Indego</a:t>
            </a:r>
            <a:r>
              <a:rPr lang="en-US" sz="2400" dirty="0"/>
              <a:t> [25], three of the most widely known devices marketed towards paraplegics</a:t>
            </a:r>
            <a:endParaRPr lang="en-IN" sz="2400" dirty="0"/>
          </a:p>
        </p:txBody>
      </p:sp>
    </p:spTree>
    <p:extLst>
      <p:ext uri="{BB962C8B-B14F-4D97-AF65-F5344CB8AC3E}">
        <p14:creationId xmlns:p14="http://schemas.microsoft.com/office/powerpoint/2010/main" val="18253473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ACTIVE MEDICAL EXOSKELETONS</a:t>
            </a:r>
            <a:endParaRPr lang="en-IN" dirty="0"/>
          </a:p>
        </p:txBody>
      </p:sp>
      <p:pic>
        <p:nvPicPr>
          <p:cNvPr id="4" name="Content Placeholder 3"/>
          <p:cNvPicPr>
            <a:picLocks noGrp="1" noChangeAspect="1"/>
          </p:cNvPicPr>
          <p:nvPr>
            <p:ph idx="1"/>
          </p:nvPr>
        </p:nvPicPr>
        <p:blipFill rotWithShape="1">
          <a:blip r:embed="rId2"/>
          <a:srcRect l="19323" t="40225" r="14820" b="10241"/>
          <a:stretch/>
        </p:blipFill>
        <p:spPr>
          <a:xfrm>
            <a:off x="979715" y="2062006"/>
            <a:ext cx="9753600" cy="4126524"/>
          </a:xfrm>
          <a:prstGeom prst="rect">
            <a:avLst/>
          </a:prstGeom>
        </p:spPr>
      </p:pic>
    </p:spTree>
    <p:extLst>
      <p:ext uri="{BB962C8B-B14F-4D97-AF65-F5344CB8AC3E}">
        <p14:creationId xmlns:p14="http://schemas.microsoft.com/office/powerpoint/2010/main" val="27718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STEVEN EXOSKELETON </a:t>
            </a:r>
            <a:endParaRPr lang="en-IN" dirty="0"/>
          </a:p>
        </p:txBody>
      </p:sp>
      <p:pic>
        <p:nvPicPr>
          <p:cNvPr id="4" name="Content Placeholder 3"/>
          <p:cNvPicPr>
            <a:picLocks noGrp="1" noChangeAspect="1"/>
          </p:cNvPicPr>
          <p:nvPr>
            <p:ph idx="1"/>
          </p:nvPr>
        </p:nvPicPr>
        <p:blipFill rotWithShape="1">
          <a:blip r:embed="rId2"/>
          <a:srcRect l="25233" t="15833" r="30862" b="23000"/>
          <a:stretch/>
        </p:blipFill>
        <p:spPr>
          <a:xfrm>
            <a:off x="250372" y="2059526"/>
            <a:ext cx="5660572" cy="4455235"/>
          </a:xfrm>
          <a:prstGeom prst="rect">
            <a:avLst/>
          </a:prstGeom>
        </p:spPr>
      </p:pic>
      <p:pic>
        <p:nvPicPr>
          <p:cNvPr id="5" name="Picture 4"/>
          <p:cNvPicPr>
            <a:picLocks noChangeAspect="1"/>
          </p:cNvPicPr>
          <p:nvPr/>
        </p:nvPicPr>
        <p:blipFill rotWithShape="1">
          <a:blip r:embed="rId3"/>
          <a:srcRect l="8819" t="26442" r="15730" b="6250"/>
          <a:stretch/>
        </p:blipFill>
        <p:spPr>
          <a:xfrm>
            <a:off x="6096000" y="1943100"/>
            <a:ext cx="5589815" cy="4202821"/>
          </a:xfrm>
          <a:prstGeom prst="rect">
            <a:avLst/>
          </a:prstGeom>
        </p:spPr>
      </p:pic>
    </p:spTree>
    <p:extLst>
      <p:ext uri="{BB962C8B-B14F-4D97-AF65-F5344CB8AC3E}">
        <p14:creationId xmlns:p14="http://schemas.microsoft.com/office/powerpoint/2010/main" val="505236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88106"/>
            <a:ext cx="10877595" cy="1244305"/>
          </a:xfrm>
        </p:spPr>
        <p:txBody>
          <a:bodyPr>
            <a:normAutofit/>
          </a:bodyPr>
          <a:lstStyle/>
          <a:p>
            <a:r>
              <a:rPr lang="en-US" sz="4400" dirty="0" smtClean="0"/>
              <a:t>DEFINITION OF TERMS </a:t>
            </a:r>
            <a:endParaRPr lang="en-IN" sz="4400"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8835" t="29534" r="39154" b="17414"/>
          <a:stretch/>
        </p:blipFill>
        <p:spPr>
          <a:xfrm>
            <a:off x="7805567" y="1311434"/>
            <a:ext cx="3911816" cy="5303520"/>
          </a:xfrm>
        </p:spPr>
      </p:pic>
      <p:sp>
        <p:nvSpPr>
          <p:cNvPr id="8" name="Text Placeholder 7"/>
          <p:cNvSpPr>
            <a:spLocks noGrp="1"/>
          </p:cNvSpPr>
          <p:nvPr>
            <p:ph type="body" sz="half" idx="2"/>
          </p:nvPr>
        </p:nvSpPr>
        <p:spPr>
          <a:xfrm>
            <a:off x="839787" y="2057400"/>
            <a:ext cx="7076303" cy="3811588"/>
          </a:xfrm>
        </p:spPr>
        <p:txBody>
          <a:bodyPr>
            <a:normAutofit/>
          </a:bodyPr>
          <a:lstStyle/>
          <a:p>
            <a:pPr marL="285750" indent="-285750">
              <a:buFont typeface="Arial" panose="020B0604020202020204" pitchFamily="34" charset="0"/>
              <a:buChar char="•"/>
            </a:pPr>
            <a:r>
              <a:rPr lang="en-US" sz="2800" dirty="0"/>
              <a:t>As illustrated in Figure </a:t>
            </a:r>
            <a:r>
              <a:rPr lang="en-US" sz="2800" dirty="0" smtClean="0"/>
              <a:t>joint </a:t>
            </a:r>
            <a:r>
              <a:rPr lang="en-US" sz="2800" dirty="0"/>
              <a:t>angles are defined with positive values indicating joint flexion, and negative values indicating joint extension</a:t>
            </a:r>
            <a:r>
              <a:rPr lang="en-US" sz="2800" dirty="0" smtClean="0"/>
              <a:t>.</a:t>
            </a:r>
          </a:p>
          <a:p>
            <a:pPr marL="285750" indent="-285750">
              <a:buFont typeface="Arial" panose="020B0604020202020204" pitchFamily="34" charset="0"/>
              <a:buChar char="•"/>
            </a:pPr>
            <a:r>
              <a:rPr lang="en-US" sz="2800" dirty="0" smtClean="0"/>
              <a:t>A walking </a:t>
            </a:r>
            <a:r>
              <a:rPr lang="en-US" sz="2800" dirty="0"/>
              <a:t>gait is subdivided into stance phase and swing phase </a:t>
            </a:r>
            <a:r>
              <a:rPr lang="en-US" sz="2800" dirty="0" smtClean="0"/>
              <a:t>.Stance </a:t>
            </a:r>
            <a:r>
              <a:rPr lang="en-US" sz="2800" dirty="0"/>
              <a:t>phase occurs when a foot is in contact with the ground, and swing phase when the foot is not contacting the ground</a:t>
            </a:r>
            <a:endParaRPr lang="en-IN" sz="2800" dirty="0"/>
          </a:p>
        </p:txBody>
      </p:sp>
    </p:spTree>
    <p:extLst>
      <p:ext uri="{BB962C8B-B14F-4D97-AF65-F5344CB8AC3E}">
        <p14:creationId xmlns:p14="http://schemas.microsoft.com/office/powerpoint/2010/main" val="30832775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IN" dirty="0"/>
          </a:p>
        </p:txBody>
      </p:sp>
      <p:pic>
        <p:nvPicPr>
          <p:cNvPr id="11" name="Content Placeholder 10"/>
          <p:cNvPicPr>
            <a:picLocks noGrp="1" noChangeAspect="1"/>
          </p:cNvPicPr>
          <p:nvPr>
            <p:ph idx="1"/>
          </p:nvPr>
        </p:nvPicPr>
        <p:blipFill rotWithShape="1">
          <a:blip r:embed="rId2">
            <a:extLst>
              <a:ext uri="{28A0092B-C50C-407E-A947-70E740481C1C}">
                <a14:useLocalDpi xmlns:a14="http://schemas.microsoft.com/office/drawing/2010/main" val="0"/>
              </a:ext>
            </a:extLst>
          </a:blip>
          <a:srcRect l="9191" t="38199" r="35083" b="25476"/>
          <a:stretch/>
        </p:blipFill>
        <p:spPr>
          <a:xfrm>
            <a:off x="647363" y="80920"/>
            <a:ext cx="9207332" cy="2354340"/>
          </a:xfrm>
        </p:spPr>
      </p:pic>
      <p:sp>
        <p:nvSpPr>
          <p:cNvPr id="14" name="TextBox 13"/>
          <p:cNvSpPr txBox="1"/>
          <p:nvPr/>
        </p:nvSpPr>
        <p:spPr>
          <a:xfrm>
            <a:off x="339865" y="2794817"/>
            <a:ext cx="1135312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one stride is a complete cycle of a reference leg (e.g. heel strike to heel strike of the right leg). The stride length </a:t>
            </a:r>
            <a:r>
              <a:rPr lang="en-US" dirty="0" err="1"/>
              <a:t>Ls</a:t>
            </a:r>
            <a:r>
              <a:rPr lang="en-US" dirty="0"/>
              <a:t> is the distance measured from heel strike to heel strike of the same foot, and stride time is the time it takes to complete this cycle. Additionally, step length is the distance measured from one heel strike to the next of subsequent feet and is therefore half of one stride. </a:t>
            </a:r>
            <a:endParaRPr lang="en-IN" dirty="0"/>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22208" t="18499" r="47922" b="36248"/>
          <a:stretch/>
        </p:blipFill>
        <p:spPr>
          <a:xfrm>
            <a:off x="4593771" y="4153989"/>
            <a:ext cx="3004457" cy="2560320"/>
          </a:xfrm>
          <a:prstGeom prst="rect">
            <a:avLst/>
          </a:prstGeom>
        </p:spPr>
      </p:pic>
      <p:sp>
        <p:nvSpPr>
          <p:cNvPr id="16" name="TextBox 15"/>
          <p:cNvSpPr txBox="1"/>
          <p:nvPr/>
        </p:nvSpPr>
        <p:spPr>
          <a:xfrm>
            <a:off x="906308" y="4669104"/>
            <a:ext cx="2856488" cy="646331"/>
          </a:xfrm>
          <a:prstGeom prst="rect">
            <a:avLst/>
          </a:prstGeom>
          <a:noFill/>
        </p:spPr>
        <p:txBody>
          <a:bodyPr wrap="square" rtlCol="0">
            <a:spAutoFit/>
          </a:bodyPr>
          <a:lstStyle/>
          <a:p>
            <a:r>
              <a:rPr lang="en-US"/>
              <a:t>Cadence=strides/minute; strides/60sec; 2*steps/60s</a:t>
            </a:r>
            <a:endParaRPr lang="en-US" dirty="0"/>
          </a:p>
        </p:txBody>
      </p:sp>
    </p:spTree>
    <p:extLst>
      <p:ext uri="{BB962C8B-B14F-4D97-AF65-F5344CB8AC3E}">
        <p14:creationId xmlns:p14="http://schemas.microsoft.com/office/powerpoint/2010/main" val="27282663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313</TotalTime>
  <Words>2257</Words>
  <Application>Microsoft Office PowerPoint</Application>
  <PresentationFormat>Widescreen</PresentationFormat>
  <Paragraphs>125</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Design of light weight assistive exoskeleton for individuals with mobility disorder</vt:lpstr>
      <vt:lpstr>SPINAL INJURY AND IT’S EFFECT</vt:lpstr>
      <vt:lpstr>PASSIVE DEVICES </vt:lpstr>
      <vt:lpstr>PASSIVE DEVICES</vt:lpstr>
      <vt:lpstr>Active Devices</vt:lpstr>
      <vt:lpstr>SUMMARY OF ACTIVE MEDICAL EXOSKELETONS</vt:lpstr>
      <vt:lpstr>STEVEN EXOSKELETON </vt:lpstr>
      <vt:lpstr>DEFINITION OF TERMS </vt:lpstr>
      <vt:lpstr>PowerPoint Presentation</vt:lpstr>
      <vt:lpstr>PowerPoint Presentation</vt:lpstr>
      <vt:lpstr>PowerPoint Presentation</vt:lpstr>
      <vt:lpstr>CONTINUES WALKING THROUGH GAIT DELAY MODULATION </vt:lpstr>
      <vt:lpstr>PowerPoint Presentation</vt:lpstr>
      <vt:lpstr>Designing an Exoskeleton Gait Based on Healthy Walking Biomechanic</vt:lpstr>
      <vt:lpstr>PowerPoint Presentation</vt:lpstr>
      <vt:lpstr>Determining a Starting Point for a New Exoskeleton Pilot </vt:lpstr>
      <vt:lpstr>PowerPoint Presentation</vt:lpstr>
      <vt:lpstr>Practical Approach to Determining Gait as a Function of Speed </vt:lpstr>
      <vt:lpstr>Practical Approach to Accelerating</vt:lpstr>
      <vt:lpstr>SPEED CAMPARISON OF VARIOUS EXOSKELTONS</vt:lpstr>
      <vt:lpstr>CHARACTERISTICS OF STEVEN EXOSKELTON</vt:lpstr>
      <vt:lpstr>STANDING TECHNIQUE AND STEVEN EXOSKELTON</vt:lpstr>
      <vt:lpstr>STEVENS STANDING TECHNIQUES</vt:lpstr>
      <vt:lpstr>Sit-down Trajectory </vt:lpstr>
      <vt:lpstr> Making an Exoskeleton Best Suit Its Pilot </vt:lpstr>
      <vt:lpstr>PADS AND STRAPS</vt:lpstr>
      <vt:lpstr>PowerPoint Presentation</vt:lpstr>
      <vt:lpstr>COMPARISON OF ANKLE BRACE DESIGNS. </vt:lpstr>
      <vt:lpstr>POSTURE FOR STATIC BALANCE AND WALKING</vt:lpstr>
      <vt:lpstr>PowerPoint Presentation</vt:lpstr>
      <vt:lpstr>DEVELOPING A LIGHTWEIGHT HANDHELD USER INTERFACE</vt:lpstr>
      <vt:lpstr>PowerPoint Presentation</vt:lpstr>
      <vt:lpstr>MAIN BOARD DESIGN AND HIGH POWER SYSTEM</vt:lpstr>
      <vt:lpstr>PowerPoint Presentation</vt:lpstr>
      <vt:lpstr>ELECTRONICS SYSTEM ARCHITECTURE</vt:lpstr>
      <vt:lpstr>BATTERY CHARGING </vt:lpstr>
      <vt:lpstr>REDUCTION IN MASS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light weight assistive exoskeleton for individuals with mobility disorder</dc:title>
  <dc:creator>akhil raj</dc:creator>
  <cp:lastModifiedBy>akhil raj</cp:lastModifiedBy>
  <cp:revision>42</cp:revision>
  <dcterms:created xsi:type="dcterms:W3CDTF">2019-10-11T12:36:40Z</dcterms:created>
  <dcterms:modified xsi:type="dcterms:W3CDTF">2019-10-26T09:24:30Z</dcterms:modified>
</cp:coreProperties>
</file>